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6"/>
  </p:notesMasterIdLst>
  <p:sldIdLst>
    <p:sldId id="479" r:id="rId2"/>
    <p:sldId id="442" r:id="rId3"/>
    <p:sldId id="448" r:id="rId4"/>
    <p:sldId id="443" r:id="rId5"/>
    <p:sldId id="445" r:id="rId6"/>
    <p:sldId id="446" r:id="rId7"/>
    <p:sldId id="447" r:id="rId8"/>
    <p:sldId id="449" r:id="rId9"/>
    <p:sldId id="450" r:id="rId10"/>
    <p:sldId id="452" r:id="rId11"/>
    <p:sldId id="453" r:id="rId12"/>
    <p:sldId id="510" r:id="rId13"/>
    <p:sldId id="511" r:id="rId14"/>
    <p:sldId id="493" r:id="rId15"/>
    <p:sldId id="494" r:id="rId16"/>
    <p:sldId id="495" r:id="rId17"/>
    <p:sldId id="496" r:id="rId18"/>
    <p:sldId id="497" r:id="rId19"/>
    <p:sldId id="498" r:id="rId20"/>
    <p:sldId id="499" r:id="rId21"/>
    <p:sldId id="500" r:id="rId22"/>
    <p:sldId id="501" r:id="rId23"/>
    <p:sldId id="502" r:id="rId24"/>
    <p:sldId id="503" r:id="rId25"/>
    <p:sldId id="504" r:id="rId26"/>
    <p:sldId id="505" r:id="rId27"/>
    <p:sldId id="506" r:id="rId28"/>
    <p:sldId id="507" r:id="rId29"/>
    <p:sldId id="508" r:id="rId30"/>
    <p:sldId id="509" r:id="rId31"/>
    <p:sldId id="454" r:id="rId32"/>
    <p:sldId id="455" r:id="rId33"/>
    <p:sldId id="456" r:id="rId34"/>
    <p:sldId id="458" r:id="rId35"/>
    <p:sldId id="457" r:id="rId36"/>
    <p:sldId id="459" r:id="rId37"/>
    <p:sldId id="460" r:id="rId38"/>
    <p:sldId id="461" r:id="rId39"/>
    <p:sldId id="462" r:id="rId40"/>
    <p:sldId id="464" r:id="rId41"/>
    <p:sldId id="463" r:id="rId42"/>
    <p:sldId id="465" r:id="rId43"/>
    <p:sldId id="481" r:id="rId44"/>
    <p:sldId id="482" r:id="rId45"/>
    <p:sldId id="483" r:id="rId46"/>
    <p:sldId id="484" r:id="rId47"/>
    <p:sldId id="485" r:id="rId48"/>
    <p:sldId id="486" r:id="rId49"/>
    <p:sldId id="487" r:id="rId50"/>
    <p:sldId id="488" r:id="rId51"/>
    <p:sldId id="489" r:id="rId52"/>
    <p:sldId id="490" r:id="rId53"/>
    <p:sldId id="491" r:id="rId54"/>
    <p:sldId id="492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BE"/>
    <a:srgbClr val="FF66FF"/>
    <a:srgbClr val="800080"/>
    <a:srgbClr val="0080FF"/>
    <a:srgbClr val="66CCFF"/>
    <a:srgbClr val="00FF00"/>
    <a:srgbClr val="66FF66"/>
    <a:srgbClr val="FF8000"/>
    <a:srgbClr val="FFCC66"/>
    <a:srgbClr val="0F7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7" autoAdjust="0"/>
    <p:restoredTop sz="92562" autoAdjust="0"/>
  </p:normalViewPr>
  <p:slideViewPr>
    <p:cSldViewPr snapToObjects="1">
      <p:cViewPr>
        <p:scale>
          <a:sx n="70" d="100"/>
          <a:sy n="70" d="100"/>
        </p:scale>
        <p:origin x="-1194" y="-7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8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tiff>
</file>

<file path=ppt/media/image12.png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BC989-131B-AB4F-9A31-AC5F7EC985D6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183D7-1F54-4C4D-BC04-D543AE90D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64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0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8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9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CA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CA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CA" smtClean="0"/>
              <a:t>Click to edit Master text styles</a:t>
            </a:r>
          </a:p>
          <a:p>
            <a:pPr lvl="1" eaLnBrk="1" latinLnBrk="0" hangingPunct="1"/>
            <a:r>
              <a:rPr kumimoji="0" lang="en-CA" smtClean="0"/>
              <a:t>Second level</a:t>
            </a:r>
          </a:p>
          <a:p>
            <a:pPr lvl="2" eaLnBrk="1" latinLnBrk="0" hangingPunct="1"/>
            <a:r>
              <a:rPr kumimoji="0" lang="en-CA" smtClean="0"/>
              <a:t>Third level</a:t>
            </a:r>
          </a:p>
          <a:p>
            <a:pPr lvl="3" eaLnBrk="1" latinLnBrk="0" hangingPunct="1"/>
            <a:r>
              <a:rPr kumimoji="0" lang="en-CA" smtClean="0"/>
              <a:t>Fourth level</a:t>
            </a:r>
          </a:p>
          <a:p>
            <a:pPr lvl="4" eaLnBrk="1" latinLnBrk="0" hangingPunct="1"/>
            <a:r>
              <a:rPr kumimoji="0" lang="en-CA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FA6CC54-22AD-2A45-ADA6-8F749380B8B6}" type="datetimeFigureOut">
              <a:rPr lang="en-US" smtClean="0"/>
              <a:pPr/>
              <a:t>12/8/2017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ojhang@cs.ucla.edu" TargetMode="External"/><Relationship Id="rId2" Type="http://schemas.openxmlformats.org/officeDocument/2006/relationships/hyperlink" Target="mailto:tsenghy@g.ucla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helsea.ju@cs.ucla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9.tiff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8.tiff"/><Relationship Id="rId4" Type="http://schemas.openxmlformats.org/officeDocument/2006/relationships/image" Target="../media/image9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5.tiff"/><Relationship Id="rId4" Type="http://schemas.openxmlformats.org/officeDocument/2006/relationships/image" Target="../media/image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Array</a:t>
            </a:r>
            <a:endParaRPr lang="en-US" dirty="0"/>
          </a:p>
          <a:p>
            <a:r>
              <a:rPr lang="en-US" dirty="0"/>
              <a:t>Character / </a:t>
            </a:r>
            <a:r>
              <a:rPr lang="en-US" dirty="0" smtClean="0"/>
              <a:t>String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6786" y="4561114"/>
            <a:ext cx="83526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Slides for CS 31 discussion session</a:t>
            </a:r>
          </a:p>
          <a:p>
            <a:r>
              <a:rPr lang="en-US" dirty="0"/>
              <a:t>TA: Hsiao-Yun (Katie) Tseng  </a:t>
            </a:r>
            <a:r>
              <a:rPr lang="en-US" dirty="0">
                <a:hlinkClick r:id="rId2"/>
              </a:rPr>
              <a:t>tsenghy@g.ucla.edu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Credit </a:t>
            </a:r>
            <a:r>
              <a:rPr lang="en-US" dirty="0"/>
              <a:t>to former TA Bo-</a:t>
            </a:r>
            <a:r>
              <a:rPr lang="en-US" dirty="0" err="1"/>
              <a:t>Jhang</a:t>
            </a:r>
            <a:r>
              <a:rPr lang="en-US" dirty="0"/>
              <a:t> Ho (</a:t>
            </a:r>
            <a:r>
              <a:rPr lang="en-US" dirty="0">
                <a:hlinkClick r:id="rId3"/>
              </a:rPr>
              <a:t>bojhang@cs.ucla.edu</a:t>
            </a:r>
            <a:r>
              <a:rPr lang="en-US" dirty="0"/>
              <a:t>), CS31 Discussion 1E, Spring 17’</a:t>
            </a:r>
          </a:p>
          <a:p>
            <a:r>
              <a:rPr lang="en-US" dirty="0"/>
              <a:t>Credit to former TA Chelsea </a:t>
            </a:r>
            <a:r>
              <a:rPr lang="en-US" dirty="0" err="1" smtClean="0"/>
              <a:t>Ju</a:t>
            </a:r>
            <a:r>
              <a:rPr lang="en-US" dirty="0" smtClean="0"/>
              <a:t> (</a:t>
            </a:r>
            <a:r>
              <a:rPr lang="en-US" dirty="0" smtClean="0">
                <a:hlinkClick r:id="rId4"/>
              </a:rPr>
              <a:t>chelsea.ju@cs.ucla.edu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 – zero-indexed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From the explanation of how a program accesses the memory through an array, does it give you any hint why C++ array is zero-indexed?</a:t>
            </a:r>
          </a:p>
        </p:txBody>
      </p:sp>
    </p:spTree>
    <p:extLst>
      <p:ext uri="{BB962C8B-B14F-4D97-AF65-F5344CB8AC3E}">
        <p14:creationId xmlns:p14="http://schemas.microsoft.com/office/powerpoint/2010/main" val="42669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 – dimensionality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What can be the example of 1D-array?</a:t>
            </a:r>
          </a:p>
          <a:p>
            <a:pPr lvl="1" defTabSz="914400"/>
            <a:r>
              <a:rPr lang="en-US" dirty="0" smtClean="0"/>
              <a:t>E.g., </a:t>
            </a:r>
            <a:r>
              <a:rPr lang="en-US" dirty="0" err="1" smtClean="0"/>
              <a:t>int</a:t>
            </a:r>
            <a:r>
              <a:rPr lang="en-US" dirty="0" smtClean="0"/>
              <a:t> score[100];</a:t>
            </a:r>
          </a:p>
          <a:p>
            <a:pPr defTabSz="914400"/>
            <a:r>
              <a:rPr lang="en-US" dirty="0" smtClean="0"/>
              <a:t>What can be the example of 2D-array?</a:t>
            </a:r>
          </a:p>
          <a:p>
            <a:pPr lvl="1" defTabSz="914400"/>
            <a:r>
              <a:rPr lang="en-US" dirty="0" smtClean="0"/>
              <a:t>E.g., </a:t>
            </a:r>
            <a:r>
              <a:rPr lang="en-US" dirty="0" err="1" smtClean="0"/>
              <a:t>int</a:t>
            </a:r>
            <a:r>
              <a:rPr lang="en-US" dirty="0" smtClean="0"/>
              <a:t> color[100][100];</a:t>
            </a:r>
          </a:p>
          <a:p>
            <a:pPr defTabSz="914400"/>
            <a:r>
              <a:rPr lang="en-US" dirty="0" smtClean="0"/>
              <a:t>How about a 3D-array?</a:t>
            </a:r>
          </a:p>
          <a:p>
            <a:pPr defTabSz="914400"/>
            <a:r>
              <a:rPr lang="en-US" dirty="0" smtClean="0"/>
              <a:t>How about an N-D-array</a:t>
            </a:r>
            <a:r>
              <a:rPr lang="en-US" dirty="0"/>
              <a:t>?</a:t>
            </a:r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160367"/>
            <a:ext cx="4085286" cy="304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7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2D Array Example: </a:t>
            </a:r>
            <a:r>
              <a:rPr lang="en-US" altLang="zh-TW" dirty="0"/>
              <a:t>Spiral Matrix</a:t>
            </a:r>
            <a:endParaRPr lang="zh-TW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4876800" cy="5262979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#include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&lt;</a:t>
            </a:r>
            <a:r>
              <a:rPr lang="en-US" altLang="zh-TW" sz="1400" dirty="0" err="1">
                <a:solidFill>
                  <a:srgbClr val="A31515"/>
                </a:solidFill>
                <a:latin typeface="Consolas"/>
              </a:rPr>
              <a:t>iostream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&gt;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#include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&lt;</a:t>
            </a:r>
            <a:r>
              <a:rPr lang="en-US" altLang="zh-TW" sz="1400" dirty="0" err="1">
                <a:solidFill>
                  <a:srgbClr val="A31515"/>
                </a:solidFill>
                <a:latin typeface="Consolas"/>
              </a:rPr>
              <a:t>iomanip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&gt;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</a:t>
            </a:r>
            <a:r>
              <a:rPr lang="en-US" altLang="zh-TW" sz="1400" dirty="0" err="1">
                <a:solidFill>
                  <a:srgbClr val="008000"/>
                </a:solidFill>
                <a:latin typeface="Consolas"/>
              </a:rPr>
              <a:t>setw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using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namespace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std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;</a:t>
            </a:r>
          </a:p>
          <a:p>
            <a:endParaRPr lang="zh-TW" altLang="en-US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#define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LEN 6</a:t>
            </a:r>
          </a:p>
          <a:p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main()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map[LEN][LEN] = {0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 smtClean="0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= 0;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start from the top-left point (x, y)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draw a square of length l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s-ES" altLang="zh-TW" sz="1400" dirty="0" err="1">
                <a:solidFill>
                  <a:srgbClr val="0000FF"/>
                </a:solidFill>
                <a:latin typeface="Consolas"/>
              </a:rPr>
              <a:t>for</a:t>
            </a:r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es-E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y=0, x=0, l=LEN; l&gt;0; l-=2, y++, x++)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r=0, c=0;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(c=0; c&lt;l-1;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c++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)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0 1 2 3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(r=0; r&lt;l-1; r++) </a:t>
            </a:r>
            <a:r>
              <a:rPr lang="pt-BR" altLang="zh-TW" sz="1400" dirty="0">
                <a:solidFill>
                  <a:srgbClr val="008000"/>
                </a:solidFill>
                <a:latin typeface="Consolas"/>
              </a:rPr>
              <a:t>// 4 5 6 7</a:t>
            </a:r>
            <a:endParaRPr lang="pt-BR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 ; c&gt;0; c--)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8 9 10 11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 ; r&gt;0; r--)  </a:t>
            </a:r>
            <a:r>
              <a:rPr lang="pt-BR" altLang="zh-TW" sz="1400" dirty="0">
                <a:solidFill>
                  <a:srgbClr val="008000"/>
                </a:solidFill>
                <a:latin typeface="Consolas"/>
              </a:rPr>
              <a:t>// 12 13 14 15</a:t>
            </a:r>
            <a:endParaRPr lang="pt-BR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1295400"/>
            <a:ext cx="38100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>
                <a:latin typeface="Consolas"/>
              </a:rPr>
              <a:t>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fill in the middle point (if any)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if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(LEN % 2 == 1)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map[LEN/2][LEN/2]=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;</a:t>
            </a:r>
          </a:p>
          <a:p>
            <a:endParaRPr lang="zh-TW" altLang="en-US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print the square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r=0; r&lt;LEN; r++)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c=0; c&lt;LEN;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c++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cout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&lt;&lt;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setw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(3) &lt;&lt; map[r][c];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cout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&lt;&lt;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endl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}</a:t>
            </a:r>
          </a:p>
          <a:p>
            <a:endParaRPr lang="zh-TW" altLang="en-US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return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0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76632" y="4634805"/>
            <a:ext cx="376256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0  </a:t>
            </a:r>
            <a:r>
              <a:rPr lang="en-US" altLang="zh-TW" sz="1400" dirty="0">
                <a:latin typeface="Consolas" panose="020B0609020204030204" pitchFamily="49" charset="0"/>
                <a:cs typeface="Consolas" panose="020B0609020204030204" pitchFamily="49" charset="0"/>
              </a:rPr>
              <a:t>0  0  0  0       0  1  2  3  4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TW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1400" dirty="0">
                <a:latin typeface="Consolas" panose="020B0609020204030204" pitchFamily="49" charset="0"/>
                <a:cs typeface="Consolas" panose="020B0609020204030204" pitchFamily="49" charset="0"/>
              </a:rPr>
              <a:t>0  0  0  0  0      15 16 17 18  5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TW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1400" dirty="0">
                <a:latin typeface="Consolas" panose="020B0609020204030204" pitchFamily="49" charset="0"/>
                <a:cs typeface="Consolas" panose="020B0609020204030204" pitchFamily="49" charset="0"/>
              </a:rPr>
              <a:t>0  0  0  0  0  =&gt;  14 23 24 19  6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TW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1400" dirty="0">
                <a:latin typeface="Consolas" panose="020B0609020204030204" pitchFamily="49" charset="0"/>
                <a:cs typeface="Consolas" panose="020B0609020204030204" pitchFamily="49" charset="0"/>
              </a:rPr>
              <a:t>0  0  0  0  0      13 22 21 20  7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TW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1400" dirty="0">
                <a:latin typeface="Consolas" panose="020B0609020204030204" pitchFamily="49" charset="0"/>
                <a:cs typeface="Consolas" panose="020B0609020204030204" pitchFamily="49" charset="0"/>
              </a:rPr>
              <a:t>0  0  0  0  0      12 11 10  9  8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TW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zh-TW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26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Passing a 2D array to a Function</a:t>
            </a:r>
            <a:endParaRPr lang="zh-TW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" y="1295400"/>
            <a:ext cx="4876800" cy="5262979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#include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&lt;</a:t>
            </a:r>
            <a:r>
              <a:rPr lang="en-US" altLang="zh-TW" sz="1400" dirty="0" err="1">
                <a:solidFill>
                  <a:srgbClr val="A31515"/>
                </a:solidFill>
                <a:latin typeface="Consolas"/>
              </a:rPr>
              <a:t>iostream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&gt;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#include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&lt;</a:t>
            </a:r>
            <a:r>
              <a:rPr lang="en-US" altLang="zh-TW" sz="1400" dirty="0" err="1">
                <a:solidFill>
                  <a:srgbClr val="A31515"/>
                </a:solidFill>
                <a:latin typeface="Consolas"/>
              </a:rPr>
              <a:t>iomanip</a:t>
            </a:r>
            <a:r>
              <a:rPr lang="en-US" altLang="zh-TW" sz="1400" dirty="0">
                <a:solidFill>
                  <a:srgbClr val="A31515"/>
                </a:solidFill>
                <a:latin typeface="Consolas"/>
              </a:rPr>
              <a:t>&gt;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</a:t>
            </a:r>
            <a:r>
              <a:rPr lang="en-US" altLang="zh-TW" sz="1400" dirty="0" err="1">
                <a:solidFill>
                  <a:srgbClr val="008000"/>
                </a:solidFill>
                <a:latin typeface="Consolas"/>
              </a:rPr>
              <a:t>setw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using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namespace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std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;</a:t>
            </a:r>
          </a:p>
          <a:p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#define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LEN 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6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b="1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b="1" dirty="0" err="1">
                <a:solidFill>
                  <a:prstClr val="black"/>
                </a:solidFill>
                <a:latin typeface="Consolas"/>
              </a:rPr>
              <a:t>print_array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altLang="zh-TW" sz="1400" b="1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 map[][LEN</a:t>
            </a:r>
            <a:r>
              <a:rPr lang="en-US" altLang="zh-TW" sz="1400" b="1" dirty="0" smtClean="0">
                <a:solidFill>
                  <a:prstClr val="black"/>
                </a:solidFill>
                <a:latin typeface="Consolas"/>
              </a:rPr>
              <a:t>]);</a:t>
            </a:r>
            <a:endParaRPr lang="en-US" altLang="zh-TW" sz="1400" b="1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 err="1" smtClean="0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main()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map[LEN][LEN] = {0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 smtClean="0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= 0;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start from the top-left point (x, y)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draw a square of length l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s-ES" altLang="zh-TW" sz="1400" dirty="0" err="1">
                <a:solidFill>
                  <a:srgbClr val="0000FF"/>
                </a:solidFill>
                <a:latin typeface="Consolas"/>
              </a:rPr>
              <a:t>for</a:t>
            </a:r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es-E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s-ES" altLang="zh-TW" sz="1400" dirty="0">
                <a:solidFill>
                  <a:prstClr val="black"/>
                </a:solidFill>
                <a:latin typeface="Consolas"/>
              </a:rPr>
              <a:t> y=0, x=0, l=LEN; l&gt;0; l-=2, y++, x++)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r=0, c=0;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(c=0; c&lt;l-1;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c++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)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0 1 2 3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(r=0; r&lt;l-1; r++) </a:t>
            </a:r>
            <a:r>
              <a:rPr lang="pt-BR" altLang="zh-TW" sz="1400" dirty="0">
                <a:solidFill>
                  <a:srgbClr val="008000"/>
                </a:solidFill>
                <a:latin typeface="Consolas"/>
              </a:rPr>
              <a:t>// 4 5 6 7</a:t>
            </a:r>
            <a:endParaRPr lang="pt-BR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 ; c&gt;0; c--)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8 9 10 11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 ; r&gt;0; r--)  </a:t>
            </a:r>
            <a:r>
              <a:rPr lang="pt-BR" altLang="zh-TW" sz="1400" dirty="0">
                <a:solidFill>
                  <a:srgbClr val="008000"/>
                </a:solidFill>
                <a:latin typeface="Consolas"/>
              </a:rPr>
              <a:t>// 12 13 14 15</a:t>
            </a:r>
            <a:endParaRPr lang="pt-BR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map[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y+r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][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x+c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] =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++;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1295400"/>
            <a:ext cx="38100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>
                <a:latin typeface="Consolas"/>
              </a:rPr>
              <a:t>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fill in the middle point (if any)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if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(LEN % 2 == 1)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map[LEN/2][LEN/2]=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val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;</a:t>
            </a:r>
            <a:endParaRPr lang="zh-TW" altLang="en-US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return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0</a:t>
            </a:r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;</a:t>
            </a:r>
          </a:p>
          <a:p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</a:t>
            </a:r>
          </a:p>
          <a:p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400" b="1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400" b="1" dirty="0" err="1">
                <a:solidFill>
                  <a:prstClr val="black"/>
                </a:solidFill>
                <a:latin typeface="Consolas"/>
              </a:rPr>
              <a:t>print_array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altLang="zh-TW" sz="1400" b="1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b="1" dirty="0">
                <a:solidFill>
                  <a:prstClr val="black"/>
                </a:solidFill>
                <a:latin typeface="Consolas"/>
              </a:rPr>
              <a:t> map[][LEN])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srgbClr val="008000"/>
                </a:solidFill>
                <a:latin typeface="Consolas"/>
              </a:rPr>
              <a:t>// print the square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  <a:p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pt-BR" altLang="zh-TW" sz="14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pt-BR" altLang="zh-TW" sz="1400" dirty="0">
                <a:solidFill>
                  <a:prstClr val="black"/>
                </a:solidFill>
                <a:latin typeface="Consolas"/>
              </a:rPr>
              <a:t> r=0; r&lt;LEN; r++)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(</a:t>
            </a:r>
            <a:r>
              <a:rPr lang="en-US" altLang="zh-TW" sz="14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c=0; c&lt;LEN;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c++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)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 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cout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&lt;&lt;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setw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(3) &lt;&lt; map[r][c];</a:t>
            </a:r>
          </a:p>
          <a:p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cout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 &lt;&lt; </a:t>
            </a:r>
            <a:r>
              <a:rPr lang="en-US" altLang="zh-TW" sz="1400" dirty="0" err="1">
                <a:solidFill>
                  <a:prstClr val="black"/>
                </a:solidFill>
                <a:latin typeface="Consolas"/>
              </a:rPr>
              <a:t>endl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;</a:t>
            </a:r>
          </a:p>
          <a:p>
            <a:r>
              <a:rPr lang="zh-TW" altLang="en-US" sz="14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altLang="zh-TW" sz="1400" dirty="0">
                <a:solidFill>
                  <a:prstClr val="black"/>
                </a:solidFill>
                <a:latin typeface="Consolas"/>
              </a:rPr>
              <a:t>}</a:t>
            </a:r>
          </a:p>
          <a:p>
            <a:r>
              <a:rPr lang="en-US" altLang="zh-TW" sz="1400" dirty="0" smtClean="0">
                <a:solidFill>
                  <a:prstClr val="black"/>
                </a:solidFill>
                <a:latin typeface="Consolas"/>
              </a:rPr>
              <a:t>}</a:t>
            </a:r>
            <a:endParaRPr lang="en-US" altLang="zh-TW" sz="1400" dirty="0">
              <a:solidFill>
                <a:prstClr val="black"/>
              </a:solidFill>
              <a:latin typeface="Consolas"/>
            </a:endParaRPr>
          </a:p>
        </p:txBody>
      </p:sp>
      <p:sp>
        <p:nvSpPr>
          <p:cNvPr id="3" name="Oval 2"/>
          <p:cNvSpPr/>
          <p:nvPr/>
        </p:nvSpPr>
        <p:spPr>
          <a:xfrm>
            <a:off x="6781800" y="2438400"/>
            <a:ext cx="1752600" cy="533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191000" y="5077361"/>
            <a:ext cx="4800600" cy="132343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1600" dirty="0" smtClean="0">
                <a:solidFill>
                  <a:srgbClr val="FF0000"/>
                </a:solidFill>
              </a:rPr>
              <a:t>Multidimensional </a:t>
            </a:r>
            <a:r>
              <a:rPr lang="en-US" altLang="zh-TW" sz="1600" dirty="0">
                <a:solidFill>
                  <a:srgbClr val="FF0000"/>
                </a:solidFill>
              </a:rPr>
              <a:t>array must have bounds for all dimensions except the </a:t>
            </a:r>
            <a:r>
              <a:rPr lang="en-US" altLang="zh-TW" sz="1600" dirty="0" smtClean="0">
                <a:solidFill>
                  <a:srgbClr val="FF0000"/>
                </a:solidFill>
              </a:rPr>
              <a:t>first!!!</a:t>
            </a:r>
          </a:p>
          <a:p>
            <a:r>
              <a:rPr lang="en-US" altLang="zh-TW" sz="1600" dirty="0" smtClean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altLang="zh-TW" sz="16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600" dirty="0" err="1">
                <a:solidFill>
                  <a:prstClr val="black"/>
                </a:solidFill>
                <a:latin typeface="Consolas"/>
              </a:rPr>
              <a:t>print_array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altLang="zh-TW" sz="16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 map</a:t>
            </a:r>
            <a:r>
              <a:rPr lang="en-US" altLang="zh-TW" sz="1600" dirty="0" smtClean="0">
                <a:solidFill>
                  <a:prstClr val="black"/>
                </a:solidFill>
                <a:latin typeface="Consolas"/>
              </a:rPr>
              <a:t>[][]) =&gt; ERROR</a:t>
            </a:r>
          </a:p>
          <a:p>
            <a:r>
              <a:rPr lang="en-US" altLang="zh-TW" sz="16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600" dirty="0" err="1">
                <a:solidFill>
                  <a:prstClr val="black"/>
                </a:solidFill>
                <a:latin typeface="Consolas"/>
              </a:rPr>
              <a:t>print_array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altLang="zh-TW" sz="16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 map[][LEN</a:t>
            </a:r>
            <a:r>
              <a:rPr lang="en-US" altLang="zh-TW" sz="1600" dirty="0" smtClean="0">
                <a:solidFill>
                  <a:prstClr val="black"/>
                </a:solidFill>
                <a:latin typeface="Consolas"/>
              </a:rPr>
              <a:t>]) =&gt; OK</a:t>
            </a:r>
            <a:endParaRPr lang="en-US" altLang="zh-TW" sz="1600" dirty="0">
              <a:solidFill>
                <a:prstClr val="black"/>
              </a:solidFill>
              <a:latin typeface="Consolas"/>
            </a:endParaRPr>
          </a:p>
          <a:p>
            <a:r>
              <a:rPr lang="en-US" altLang="zh-TW" sz="16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600" dirty="0" err="1">
                <a:solidFill>
                  <a:prstClr val="black"/>
                </a:solidFill>
                <a:latin typeface="Consolas"/>
              </a:rPr>
              <a:t>print_array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altLang="zh-TW" sz="16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altLang="zh-TW" sz="1600" dirty="0" smtClean="0">
                <a:solidFill>
                  <a:prstClr val="black"/>
                </a:solidFill>
                <a:latin typeface="Consolas"/>
              </a:rPr>
              <a:t>map[LEN][</a:t>
            </a:r>
            <a:r>
              <a:rPr lang="en-US" altLang="zh-TW" sz="1600" dirty="0">
                <a:solidFill>
                  <a:prstClr val="black"/>
                </a:solidFill>
                <a:latin typeface="Consolas"/>
              </a:rPr>
              <a:t>LEN</a:t>
            </a:r>
            <a:r>
              <a:rPr lang="en-US" altLang="zh-TW" sz="1600" dirty="0" smtClean="0">
                <a:solidFill>
                  <a:prstClr val="black"/>
                </a:solidFill>
                <a:latin typeface="Consolas"/>
              </a:rPr>
              <a:t>]) =&gt; OK</a:t>
            </a:r>
            <a:endParaRPr lang="en-US" altLang="zh-TW" sz="1600" dirty="0">
              <a:solidFill>
                <a:prstClr val="black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56435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moveToBegining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457200" y="1371600"/>
            <a:ext cx="8382000" cy="2971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string </a:t>
            </a:r>
            <a:r>
              <a:rPr lang="en-US" dirty="0" err="1" smtClean="0"/>
              <a:t>emojis</a:t>
            </a:r>
            <a:r>
              <a:rPr lang="en-US" dirty="0" smtClean="0"/>
              <a:t>[5] = {        ,         ,          ,         ,         };</a:t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After we call </a:t>
            </a:r>
            <a:r>
              <a:rPr lang="en-US" dirty="0" err="1" smtClean="0"/>
              <a:t>moveToBeginning</a:t>
            </a:r>
            <a:r>
              <a:rPr lang="en-US" dirty="0" smtClean="0"/>
              <a:t>(</a:t>
            </a:r>
            <a:r>
              <a:rPr lang="en-US" dirty="0" err="1" smtClean="0"/>
              <a:t>emojis</a:t>
            </a:r>
            <a:r>
              <a:rPr lang="en-US" dirty="0" smtClean="0"/>
              <a:t>, 5, 3)</a:t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The content of </a:t>
            </a:r>
            <a:r>
              <a:rPr lang="en-US" dirty="0" err="1" smtClean="0"/>
              <a:t>emojis</a:t>
            </a:r>
            <a:r>
              <a:rPr lang="en-US" dirty="0" smtClean="0"/>
              <a:t> array should be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313" y="1311225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395" y="1311225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7463" y="1311225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834" y="1311225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3992" y="1311225"/>
            <a:ext cx="685801" cy="6858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642" y="4235548"/>
            <a:ext cx="685801" cy="68580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684" y="4235548"/>
            <a:ext cx="685801" cy="6858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8121" y="4229099"/>
            <a:ext cx="685801" cy="685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163" y="4235548"/>
            <a:ext cx="685801" cy="68580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0" y="4206825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7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moveToBegining</a:t>
            </a:r>
            <a:r>
              <a:rPr lang="en-US" dirty="0" smtClean="0"/>
              <a:t>(</a:t>
            </a:r>
            <a:r>
              <a:rPr lang="en-US" dirty="0" err="1"/>
              <a:t>emojis</a:t>
            </a:r>
            <a:r>
              <a:rPr lang="en-US" dirty="0"/>
              <a:t>, 5, 3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2220843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2220843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2220843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2220843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2220843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2908989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2209800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Approach 1: Declare another array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3679685"/>
            <a:ext cx="685801" cy="68580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3679685"/>
            <a:ext cx="685801" cy="68580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3679685"/>
            <a:ext cx="685801" cy="68580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3679685"/>
            <a:ext cx="685801" cy="68580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3679685"/>
            <a:ext cx="685801" cy="68580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072926" y="4367831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119153" y="3657600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sp>
        <p:nvSpPr>
          <p:cNvPr id="31" name="TextBox 30"/>
          <p:cNvSpPr txBox="1"/>
          <p:nvPr/>
        </p:nvSpPr>
        <p:spPr>
          <a:xfrm>
            <a:off x="3072926" y="5879068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723484" y="5179879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5164695"/>
            <a:ext cx="685801" cy="68580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5164695"/>
            <a:ext cx="685801" cy="68580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99" y="5164695"/>
            <a:ext cx="685801" cy="68580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5164695"/>
            <a:ext cx="685801" cy="685801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5599" y="5181599"/>
            <a:ext cx="685801" cy="685801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>
          <a:xfrm>
            <a:off x="3238499" y="3191940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114800" y="3200400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029200" y="3200400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943600" y="3200400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858000" y="3200400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3390900" y="4693855"/>
            <a:ext cx="2548596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6858000" y="4693855"/>
            <a:ext cx="0" cy="4877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042947" y="4676950"/>
            <a:ext cx="672053" cy="580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4191000" y="4648200"/>
            <a:ext cx="672053" cy="580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3214147" y="4648200"/>
            <a:ext cx="672053" cy="580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41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moveToBegining</a:t>
            </a:r>
            <a:r>
              <a:rPr lang="en-US" dirty="0" smtClean="0"/>
              <a:t>(</a:t>
            </a:r>
            <a:r>
              <a:rPr lang="en-US" dirty="0" err="1"/>
              <a:t>emojis</a:t>
            </a:r>
            <a:r>
              <a:rPr lang="en-US" dirty="0"/>
              <a:t>, 5, 3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981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Approach 1: Declare another array</a:t>
            </a:r>
          </a:p>
          <a:p>
            <a:pPr lvl="1" defTabSz="914400"/>
            <a:r>
              <a:rPr lang="en-US" dirty="0" smtClean="0"/>
              <a:t>Oh no, compiler error!</a:t>
            </a:r>
          </a:p>
          <a:p>
            <a:pPr lvl="1" defTabSz="914400"/>
            <a:r>
              <a:rPr lang="en-US" dirty="0" smtClean="0"/>
              <a:t>Even if we can successfully declare this array, it’s not memory efficient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3962400"/>
            <a:ext cx="89408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1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Approach 2: In-place movement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3959" y="4062193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08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Approach 2: In-place movement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51927" y="24163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438399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0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51927" y="24163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438399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Array is for storing a sequence of elements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Array declaration: string apple[100];</a:t>
            </a:r>
          </a:p>
          <a:p>
            <a:pPr lvl="1" defTabSz="914400"/>
            <a:r>
              <a:rPr lang="en-US" dirty="0" smtClean="0"/>
              <a:t>Type name[size]</a:t>
            </a:r>
          </a:p>
          <a:p>
            <a:pPr defTabSz="914400"/>
            <a:r>
              <a:rPr lang="en-US" dirty="0" smtClean="0"/>
              <a:t>Access an element by index: apple[3];</a:t>
            </a:r>
          </a:p>
          <a:p>
            <a:pPr lvl="1" defTabSz="914400"/>
            <a:r>
              <a:rPr lang="en-US" dirty="0" smtClean="0"/>
              <a:t>Note the range can only be 0 to N-1 if there are N elements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828800"/>
            <a:ext cx="2806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50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51927" y="24163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438399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0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99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51927" y="24163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438399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7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9999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51927" y="24163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5599" y="4055504"/>
            <a:ext cx="685801" cy="6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11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752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21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51927" y="27211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743199"/>
            <a:ext cx="685801" cy="685801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4698902" y="3276600"/>
            <a:ext cx="1244698" cy="762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3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51927" y="27211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101" y="2743199"/>
            <a:ext cx="685801" cy="6858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sp>
        <p:nvSpPr>
          <p:cNvPr id="15" name="Freeform 14"/>
          <p:cNvSpPr/>
          <p:nvPr/>
        </p:nvSpPr>
        <p:spPr>
          <a:xfrm>
            <a:off x="5153891" y="3796023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5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51927" y="27211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101" y="2743199"/>
            <a:ext cx="685801" cy="6858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sp>
        <p:nvSpPr>
          <p:cNvPr id="15" name="Freeform 14"/>
          <p:cNvSpPr/>
          <p:nvPr/>
        </p:nvSpPr>
        <p:spPr>
          <a:xfrm>
            <a:off x="4185675" y="3760214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6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51927" y="27211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3101" y="2743199"/>
            <a:ext cx="685801" cy="6858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99" y="4038600"/>
            <a:ext cx="685801" cy="685801"/>
          </a:xfrm>
          <a:prstGeom prst="rect">
            <a:avLst/>
          </a:prstGeom>
        </p:spPr>
      </p:pic>
      <p:sp>
        <p:nvSpPr>
          <p:cNvPr id="18" name="Freeform 17"/>
          <p:cNvSpPr/>
          <p:nvPr/>
        </p:nvSpPr>
        <p:spPr>
          <a:xfrm>
            <a:off x="3247212" y="3800659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8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51927" y="2721114"/>
            <a:ext cx="1451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tmp</a:t>
            </a:r>
            <a:r>
              <a:rPr lang="en-US" sz="4000" dirty="0" smtClean="0"/>
              <a:t> =</a:t>
            </a:r>
            <a:endParaRPr lang="en-US" sz="4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101" y="2743199"/>
            <a:ext cx="685801" cy="6858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799" y="4038600"/>
            <a:ext cx="685801" cy="68580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399" y="4038600"/>
            <a:ext cx="685801" cy="68580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9999" y="4038600"/>
            <a:ext cx="685801" cy="68580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599" y="4055504"/>
            <a:ext cx="685801" cy="685801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>
            <a:off x="3277446" y="3429000"/>
            <a:ext cx="806689" cy="609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892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752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4185675" y="3760214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3247212" y="3800659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153891" y="3796023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838433" y="5663625"/>
            <a:ext cx="22669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a[i+1] = a[</a:t>
            </a:r>
            <a:r>
              <a:rPr lang="en-US" sz="3200" dirty="0" err="1" smtClean="0"/>
              <a:t>i</a:t>
            </a:r>
            <a:r>
              <a:rPr lang="en-US" sz="3200" dirty="0" smtClean="0"/>
              <a:t>];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2403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514600"/>
            <a:ext cx="6772166" cy="245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4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moveToBegining</a:t>
            </a:r>
            <a:r>
              <a:rPr lang="en-US" dirty="0"/>
              <a:t>(</a:t>
            </a:r>
            <a:r>
              <a:rPr lang="en-US" dirty="0" err="1"/>
              <a:t>emojis</a:t>
            </a:r>
            <a:r>
              <a:rPr lang="en-US" dirty="0"/>
              <a:t>, 5, 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17" y="4038600"/>
            <a:ext cx="685801" cy="685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6999" y="4038600"/>
            <a:ext cx="685801" cy="6858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7" y="4038600"/>
            <a:ext cx="685801" cy="6858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438" y="4038600"/>
            <a:ext cx="685801" cy="6858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6596" y="4038600"/>
            <a:ext cx="685801" cy="6858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72926" y="4726746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0             1            2             3            4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3484" y="4027557"/>
            <a:ext cx="846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a =</a:t>
            </a:r>
            <a:endParaRPr lang="en-US" sz="4000" dirty="0"/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7200" y="1371600"/>
            <a:ext cx="8382000" cy="1752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Approach 2: In-place movement</a:t>
            </a:r>
          </a:p>
          <a:p>
            <a:pPr defTabSz="914400"/>
            <a:r>
              <a:rPr lang="en-US" dirty="0" smtClean="0"/>
              <a:t>In reality, you can only </a:t>
            </a:r>
            <a:r>
              <a:rPr lang="en-US" dirty="0" smtClean="0">
                <a:solidFill>
                  <a:srgbClr val="FF0000"/>
                </a:solidFill>
              </a:rPr>
              <a:t>copy</a:t>
            </a:r>
            <a:r>
              <a:rPr lang="en-US" dirty="0" smtClean="0"/>
              <a:t> but not </a:t>
            </a:r>
            <a:r>
              <a:rPr lang="en-US" dirty="0" smtClean="0">
                <a:solidFill>
                  <a:srgbClr val="FF0000"/>
                </a:solidFill>
              </a:rPr>
              <a:t>move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4185675" y="3760214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3247212" y="3800659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153891" y="3796023"/>
            <a:ext cx="678873" cy="277213"/>
          </a:xfrm>
          <a:custGeom>
            <a:avLst/>
            <a:gdLst>
              <a:gd name="connsiteX0" fmla="*/ 0 w 678873"/>
              <a:gd name="connsiteY0" fmla="*/ 249504 h 277213"/>
              <a:gd name="connsiteX1" fmla="*/ 304800 w 678873"/>
              <a:gd name="connsiteY1" fmla="*/ 122 h 277213"/>
              <a:gd name="connsiteX2" fmla="*/ 678873 w 678873"/>
              <a:gd name="connsiteY2" fmla="*/ 277213 h 2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8873" h="277213">
                <a:moveTo>
                  <a:pt x="0" y="249504"/>
                </a:moveTo>
                <a:cubicBezTo>
                  <a:pt x="95827" y="122504"/>
                  <a:pt x="191655" y="-4496"/>
                  <a:pt x="304800" y="122"/>
                </a:cubicBezTo>
                <a:cubicBezTo>
                  <a:pt x="417945" y="4740"/>
                  <a:pt x="548409" y="140976"/>
                  <a:pt x="678873" y="277213"/>
                </a:cubicBezTo>
              </a:path>
            </a:pathLst>
          </a:custGeom>
          <a:noFill/>
          <a:ln>
            <a:headEnd type="none"/>
            <a:tailEnd type="triangle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66527" y="336677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1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138626" y="3324609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2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118638" y="337085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 3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838433" y="5663625"/>
            <a:ext cx="22669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a[i+1] = a[</a:t>
            </a:r>
            <a:r>
              <a:rPr lang="en-US" sz="3200" dirty="0" err="1" smtClean="0"/>
              <a:t>i</a:t>
            </a:r>
            <a:r>
              <a:rPr lang="en-US" sz="3200" dirty="0" smtClean="0"/>
              <a:t>];</a:t>
            </a:r>
            <a:endParaRPr lang="en-US" sz="3200" dirty="0"/>
          </a:p>
        </p:txBody>
      </p:sp>
      <p:sp>
        <p:nvSpPr>
          <p:cNvPr id="19" name="Rectangle 18"/>
          <p:cNvSpPr/>
          <p:nvPr/>
        </p:nvSpPr>
        <p:spPr>
          <a:xfrm>
            <a:off x="1972411" y="5133526"/>
            <a:ext cx="5105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</a:rPr>
              <a:t>for (</a:t>
            </a:r>
            <a:r>
              <a:rPr lang="en-US" sz="3200" dirty="0" err="1">
                <a:solidFill>
                  <a:prstClr val="black"/>
                </a:solidFill>
              </a:rPr>
              <a:t>int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i</a:t>
            </a:r>
            <a:r>
              <a:rPr lang="en-US" sz="3200" dirty="0">
                <a:solidFill>
                  <a:prstClr val="black"/>
                </a:solidFill>
              </a:rPr>
              <a:t> = </a:t>
            </a:r>
            <a:r>
              <a:rPr lang="en-US" sz="3200" dirty="0">
                <a:solidFill>
                  <a:srgbClr val="FFC4BE"/>
                </a:solidFill>
              </a:rPr>
              <a:t>???</a:t>
            </a:r>
            <a:r>
              <a:rPr lang="en-US" sz="3200" dirty="0">
                <a:solidFill>
                  <a:prstClr val="black"/>
                </a:solidFill>
              </a:rPr>
              <a:t>; </a:t>
            </a:r>
            <a:r>
              <a:rPr lang="en-US" sz="3200" dirty="0">
                <a:solidFill>
                  <a:srgbClr val="FFC4BE"/>
                </a:solidFill>
              </a:rPr>
              <a:t>????????</a:t>
            </a:r>
            <a:r>
              <a:rPr lang="en-US" sz="3200" dirty="0">
                <a:solidFill>
                  <a:prstClr val="black"/>
                </a:solidFill>
              </a:rPr>
              <a:t>; </a:t>
            </a:r>
            <a:r>
              <a:rPr lang="en-US" sz="3200" dirty="0" smtClean="0">
                <a:solidFill>
                  <a:srgbClr val="FF0000"/>
                </a:solidFill>
              </a:rPr>
              <a:t>????????</a:t>
            </a:r>
            <a:r>
              <a:rPr lang="en-US" sz="3200" dirty="0" smtClean="0">
                <a:solidFill>
                  <a:prstClr val="black"/>
                </a:solidFill>
              </a:rPr>
              <a:t>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105520" y="514087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2600"/>
                </a:solidFill>
              </a:rPr>
              <a:t>i</a:t>
            </a:r>
            <a:r>
              <a:rPr lang="en-US" dirty="0" smtClean="0">
                <a:solidFill>
                  <a:srgbClr val="FF2600"/>
                </a:solidFill>
              </a:rPr>
              <a:t>++?</a:t>
            </a:r>
            <a:endParaRPr lang="en-US" dirty="0">
              <a:solidFill>
                <a:srgbClr val="FF26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91400" y="5421868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2600"/>
                </a:solidFill>
              </a:rPr>
              <a:t>i</a:t>
            </a:r>
            <a:r>
              <a:rPr lang="en-US" dirty="0" smtClean="0">
                <a:solidFill>
                  <a:srgbClr val="FF2600"/>
                </a:solidFill>
              </a:rPr>
              <a:t>--?</a:t>
            </a:r>
            <a:endParaRPr lang="en-US" dirty="0">
              <a:solidFill>
                <a:srgbClr val="FF2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49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67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7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72;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111;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0;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40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 smtClean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31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07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68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4622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76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Change characters in a string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762000" y="1844457"/>
            <a:ext cx="76962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'3'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229" y="5259447"/>
            <a:ext cx="5688536" cy="64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8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Double quotes are strings (“12345”)</a:t>
            </a:r>
          </a:p>
          <a:p>
            <a:pPr defTabSz="914400"/>
            <a:r>
              <a:rPr lang="en-US" dirty="0" smtClean="0"/>
              <a:t>What are single quotes (‘a’, ‘3’, ‘@’)?</a:t>
            </a:r>
          </a:p>
          <a:p>
            <a:pPr lvl="1" defTabSz="914400"/>
            <a:r>
              <a:rPr lang="en-US" dirty="0" smtClean="0"/>
              <a:t>Treat them as a symbol for numbers</a:t>
            </a:r>
          </a:p>
          <a:p>
            <a:pPr lvl="1" defTabSz="914400"/>
            <a:r>
              <a:rPr lang="en-US" dirty="0" smtClean="0"/>
              <a:t>‘a’ is 97</a:t>
            </a:r>
          </a:p>
          <a:p>
            <a:pPr lvl="1" defTabSz="914400"/>
            <a:r>
              <a:rPr lang="en-US" dirty="0" smtClean="0"/>
              <a:t>‘3’ is 51</a:t>
            </a:r>
          </a:p>
          <a:p>
            <a:pPr lvl="1" defTabSz="914400"/>
            <a:r>
              <a:rPr lang="en-US" dirty="0" smtClean="0"/>
              <a:t>‘@’ is 40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2743200" y="2779989"/>
            <a:ext cx="6248400" cy="369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8006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mtClean="0"/>
              <a:t>What is the output?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scores[0] = 10000;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scores[1] =  2000;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scores[2] =   300;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scores[3] =    40;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scores[4] =     5;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48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Double quotes are strings (“12345”)</a:t>
            </a:r>
          </a:p>
          <a:p>
            <a:pPr defTabSz="914400"/>
            <a:r>
              <a:rPr lang="en-US" dirty="0" smtClean="0"/>
              <a:t>What are single quotes (‘a’, ‘3’, ‘@’)?</a:t>
            </a:r>
          </a:p>
          <a:p>
            <a:pPr lvl="1" defTabSz="914400"/>
            <a:r>
              <a:rPr lang="en-US" dirty="0" smtClean="0"/>
              <a:t>Treat them as a symbol for numbers</a:t>
            </a:r>
          </a:p>
          <a:p>
            <a:pPr lvl="1" defTabSz="914400"/>
            <a:r>
              <a:rPr lang="en-US" dirty="0" smtClean="0"/>
              <a:t>‘a’ is 97</a:t>
            </a:r>
          </a:p>
          <a:p>
            <a:pPr lvl="1" defTabSz="914400"/>
            <a:r>
              <a:rPr lang="en-US" dirty="0" smtClean="0"/>
              <a:t>‘3’ is 51</a:t>
            </a:r>
          </a:p>
          <a:p>
            <a:pPr lvl="1" defTabSz="914400"/>
            <a:r>
              <a:rPr lang="en-US" dirty="0" smtClean="0"/>
              <a:t>‘@’ is 40</a:t>
            </a:r>
          </a:p>
          <a:p>
            <a:pPr defTabSz="914400"/>
            <a:r>
              <a:rPr lang="en-US" dirty="0" smtClean="0"/>
              <a:t>That’s why ‘12’ are invalid – no such symbol!</a:t>
            </a:r>
          </a:p>
          <a:p>
            <a:pPr defTabSz="914400"/>
            <a:r>
              <a:rPr lang="en-US" dirty="0" smtClean="0"/>
              <a:t>Escaped characters: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81000" y="4876801"/>
            <a:ext cx="4876800" cy="12954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latin typeface="Courier"/>
                <a:cs typeface="Courier"/>
              </a:rPr>
              <a:t>‘\n’ </a:t>
            </a:r>
            <a:r>
              <a:rPr lang="en-US" dirty="0" smtClean="0">
                <a:ea typeface="Gill Sans MT Condensed" charset="0"/>
                <a:cs typeface="Gill Sans MT Condensed" charset="0"/>
              </a:rPr>
              <a:t>newline</a:t>
            </a:r>
            <a:endParaRPr lang="en-US" dirty="0">
              <a:ea typeface="Gill Sans MT Condensed" charset="0"/>
              <a:cs typeface="Gill Sans MT Condensed" charset="0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‘\t’ </a:t>
            </a:r>
            <a:r>
              <a:rPr lang="en-US" dirty="0" smtClean="0">
                <a:cs typeface="Courier"/>
              </a:rPr>
              <a:t>tab</a:t>
            </a:r>
            <a:endParaRPr lang="en-US" dirty="0">
              <a:cs typeface="Courier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‘\0’ </a:t>
            </a:r>
            <a:r>
              <a:rPr lang="en-US" dirty="0" smtClean="0">
                <a:cs typeface="Courier"/>
              </a:rPr>
              <a:t>null character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962400" y="4876800"/>
            <a:ext cx="4876800" cy="12954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latin typeface="Courier"/>
                <a:cs typeface="Courier"/>
              </a:rPr>
              <a:t>‘\a’ </a:t>
            </a:r>
            <a:r>
              <a:rPr lang="en-US" dirty="0" smtClean="0">
                <a:cs typeface="Courier"/>
              </a:rPr>
              <a:t>used to be beep sound</a:t>
            </a:r>
            <a:endParaRPr lang="en-US" dirty="0">
              <a:cs typeface="Courier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‘\\’ </a:t>
            </a:r>
            <a:r>
              <a:rPr lang="en-US" dirty="0" smtClean="0">
                <a:cs typeface="Courier"/>
              </a:rPr>
              <a:t>a back-slash character</a:t>
            </a:r>
            <a:endParaRPr lang="en-US" dirty="0"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1954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Puzzle 2 (warm-up)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1524000" y="2554307"/>
            <a:ext cx="6248400" cy="36970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0" y="1371600"/>
            <a:ext cx="7772400" cy="954107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25 +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'Z'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3622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434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6388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9342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55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Puzzle 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1524000" y="2554307"/>
            <a:ext cx="6248400" cy="36970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0" y="1371600"/>
            <a:ext cx="7772400" cy="954107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'-'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-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'-'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3622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434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6388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9342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3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2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72;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111;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0;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48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 smtClean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016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5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4622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Change characters in a string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762000" y="1844457"/>
            <a:ext cx="76962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'3'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229" y="5259447"/>
            <a:ext cx="5688536" cy="64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4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57150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mtClean="0"/>
              <a:t>Getting interactive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418576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1's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2's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scores[1];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3's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scores[2];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4's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scores[3];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5's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scores[4];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5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246769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TODO: How to count the length of </a:t>
            </a:r>
            <a:r>
              <a:rPr lang="en-US" sz="1400" dirty="0" err="1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?</a:t>
            </a:r>
            <a:b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    //       (not array size </a:t>
            </a:r>
            <a:r>
              <a:rPr lang="en-US" sz="1400" dirty="0" err="1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tho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)</a:t>
            </a:r>
            <a:b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5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320040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Find the first '\0' in the char array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</a:p>
          <a:p>
            <a:pPr defTabSz="914400"/>
            <a:r>
              <a:rPr lang="en-US" dirty="0" smtClean="0"/>
              <a:t>Observation: C-string always ends</a:t>
            </a:r>
            <a:br>
              <a:rPr lang="en-US" dirty="0" smtClean="0"/>
            </a:br>
            <a:r>
              <a:rPr lang="en-US" dirty="0" smtClean="0"/>
              <a:t>with a ‘\0’!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3643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3200400"/>
            <a:ext cx="51054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while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!=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"String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 has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%d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 characters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\n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</a:p>
          <a:p>
            <a:pPr defTabSz="914400"/>
            <a:r>
              <a:rPr lang="en-US" dirty="0" smtClean="0"/>
              <a:t>Observation: C-string always ends</a:t>
            </a:r>
            <a:br>
              <a:rPr lang="en-US" dirty="0" smtClean="0"/>
            </a:br>
            <a:r>
              <a:rPr lang="en-US" dirty="0" smtClean="0"/>
              <a:t>with a ‘\0’!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734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array of strings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That means, an array of char arrays!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895600"/>
            <a:ext cx="4496046" cy="247502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839577" y="5351826"/>
            <a:ext cx="1656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A matrix</a:t>
            </a:r>
            <a:endParaRPr lang="en-US" sz="3200"/>
          </a:p>
        </p:txBody>
      </p:sp>
      <p:cxnSp>
        <p:nvCxnSpPr>
          <p:cNvPr id="7" name="Straight Connector 6"/>
          <p:cNvCxnSpPr/>
          <p:nvPr/>
        </p:nvCxnSpPr>
        <p:spPr>
          <a:xfrm>
            <a:off x="990600" y="3733800"/>
            <a:ext cx="5257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0600" y="4191000"/>
            <a:ext cx="5257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990600" y="4724400"/>
            <a:ext cx="5257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411011" y="3141648"/>
            <a:ext cx="1269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Row 1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6400800" y="3682425"/>
            <a:ext cx="1269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Row 2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6400800" y="4648200"/>
            <a:ext cx="13799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Row m</a:t>
            </a:r>
            <a:endParaRPr lang="en-US" sz="3200" dirty="0"/>
          </a:p>
        </p:txBody>
      </p:sp>
      <p:sp>
        <p:nvSpPr>
          <p:cNvPr id="3" name="Right Arrow 2"/>
          <p:cNvSpPr/>
          <p:nvPr/>
        </p:nvSpPr>
        <p:spPr>
          <a:xfrm>
            <a:off x="5943846" y="3352800"/>
            <a:ext cx="380754" cy="24839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5943600" y="3866410"/>
            <a:ext cx="380754" cy="24839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5943600" y="4800600"/>
            <a:ext cx="380754" cy="24839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9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array of strings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8225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That means, an array of char arrays!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81000" y="2209800"/>
            <a:ext cx="4114800" cy="289310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names[20][100];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20;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scanf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names[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...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800600" y="2209800"/>
            <a:ext cx="4114800" cy="289310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names[20];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20;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names[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...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56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9530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Save the repetitions in input section by a loop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295465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(i+1)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}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96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953000"/>
            <a:ext cx="82296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Save the repetitions in input section by a loop</a:t>
            </a:r>
          </a:p>
          <a:p>
            <a:pPr defTabSz="914400"/>
            <a:r>
              <a:rPr lang="en-US" dirty="0" smtClean="0"/>
              <a:t>Further use a loop to simplify the processing section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3385542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(i+1)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}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sum =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sum +=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sum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01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If the index in an array is not within the valid range, the behavior is undefined</a:t>
            </a:r>
          </a:p>
          <a:p>
            <a:pPr lvl="1" defTabSz="914400"/>
            <a:r>
              <a:rPr lang="en-US" dirty="0" smtClean="0"/>
              <a:t>For example, a[-1] = 999;</a:t>
            </a:r>
          </a:p>
          <a:p>
            <a:pPr defTabSz="914400"/>
            <a:r>
              <a:rPr lang="en-US" dirty="0" smtClean="0"/>
              <a:t>However, sometimes the problem is not that simple:</a:t>
            </a:r>
          </a:p>
        </p:txBody>
      </p:sp>
      <p:sp>
        <p:nvSpPr>
          <p:cNvPr id="5" name="Rectangle 4"/>
          <p:cNvSpPr/>
          <p:nvPr/>
        </p:nvSpPr>
        <p:spPr>
          <a:xfrm>
            <a:off x="762000" y="3200400"/>
            <a:ext cx="7467600" cy="289310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2;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x = a * b - 7;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[x] = 1000;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86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If the index in an array is not within the valid range, the behavior is undefined</a:t>
            </a:r>
          </a:p>
          <a:p>
            <a:pPr lvl="1" defTabSz="914400"/>
            <a:r>
              <a:rPr lang="en-US" dirty="0" smtClean="0"/>
              <a:t>For example, a[-1] = 999;</a:t>
            </a:r>
          </a:p>
          <a:p>
            <a:pPr defTabSz="914400"/>
            <a:r>
              <a:rPr lang="en-US" dirty="0" smtClean="0"/>
              <a:t>However, sometimes the problem is not that simple: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C++ doesn’t check the boundary for you. It will run silently.</a:t>
            </a:r>
          </a:p>
          <a:p>
            <a:pPr lvl="1" defTabSz="914400"/>
            <a:r>
              <a:rPr lang="en-US" dirty="0" smtClean="0"/>
              <a:t>And it will screw the memory (how?)</a:t>
            </a:r>
          </a:p>
          <a:p>
            <a:pPr lvl="1" defTabSz="914400"/>
            <a:r>
              <a:rPr lang="en-US" dirty="0" smtClean="0"/>
              <a:t>That’s why this is one of the most annoying bugs</a:t>
            </a:r>
          </a:p>
        </p:txBody>
      </p:sp>
      <p:sp>
        <p:nvSpPr>
          <p:cNvPr id="5" name="Rectangle 4"/>
          <p:cNvSpPr/>
          <p:nvPr/>
        </p:nvSpPr>
        <p:spPr>
          <a:xfrm>
            <a:off x="762000" y="3200400"/>
            <a:ext cx="7467600" cy="116955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 = 2;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x = a * b - 7;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[x] = 1000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16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D6E4D3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D6E4D3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Origin.thmx</Template>
  <TotalTime>5314</TotalTime>
  <Words>1991</Words>
  <Application>Microsoft Office PowerPoint</Application>
  <PresentationFormat>On-screen Show (4:3)</PresentationFormat>
  <Paragraphs>330</Paragraphs>
  <Slides>54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5" baseType="lpstr">
      <vt:lpstr>Origin</vt:lpstr>
      <vt:lpstr>Today’s Topic</vt:lpstr>
      <vt:lpstr>Array</vt:lpstr>
      <vt:lpstr>Array</vt:lpstr>
      <vt:lpstr>Array</vt:lpstr>
      <vt:lpstr>Array</vt:lpstr>
      <vt:lpstr>Array</vt:lpstr>
      <vt:lpstr>Array</vt:lpstr>
      <vt:lpstr>Array</vt:lpstr>
      <vt:lpstr>Array</vt:lpstr>
      <vt:lpstr>Array – zero-indexed</vt:lpstr>
      <vt:lpstr>Array – dimensionality</vt:lpstr>
      <vt:lpstr>2D Array Example: Spiral Matrix</vt:lpstr>
      <vt:lpstr>Passing a 2D array to a Function</vt:lpstr>
      <vt:lpstr>moveToBegining()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moveToBegining(emojis, 5, 3)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Puzzle 2 (warm-up)</vt:lpstr>
      <vt:lpstr>Puzzle 2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An array of strings</vt:lpstr>
      <vt:lpstr>An array of strings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CS31 Discussion 1E</dc:title>
  <dc:creator>Chelsea Ju</dc:creator>
  <cp:lastModifiedBy>kumokay</cp:lastModifiedBy>
  <cp:revision>174</cp:revision>
  <dcterms:created xsi:type="dcterms:W3CDTF">2015-04-06T17:42:38Z</dcterms:created>
  <dcterms:modified xsi:type="dcterms:W3CDTF">2017-12-08T23:58:39Z</dcterms:modified>
</cp:coreProperties>
</file>